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60" r:id="rId4"/>
    <p:sldId id="262" r:id="rId5"/>
    <p:sldId id="263" r:id="rId6"/>
    <p:sldId id="256" r:id="rId7"/>
    <p:sldId id="264" r:id="rId8"/>
    <p:sldId id="265" r:id="rId9"/>
    <p:sldId id="268" r:id="rId10"/>
    <p:sldId id="276" r:id="rId11"/>
    <p:sldId id="266" r:id="rId12"/>
    <p:sldId id="267" r:id="rId13"/>
    <p:sldId id="269" r:id="rId14"/>
    <p:sldId id="270" r:id="rId15"/>
    <p:sldId id="274" r:id="rId16"/>
    <p:sldId id="273" r:id="rId17"/>
    <p:sldId id="272" r:id="rId18"/>
    <p:sldId id="271" r:id="rId19"/>
    <p:sldId id="279"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74153" autoAdjust="0"/>
  </p:normalViewPr>
  <p:slideViewPr>
    <p:cSldViewPr>
      <p:cViewPr varScale="1">
        <p:scale>
          <a:sx n="61" d="100"/>
          <a:sy n="61" d="100"/>
        </p:scale>
        <p:origin x="-1963"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12BD0-8005-4096-A54E-E7DEDC18839D}" type="datetimeFigureOut">
              <a:rPr lang="en-US" smtClean="0"/>
              <a:t>11/23/2015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C58AD9-077C-4362-9F37-38412C3048B3}" type="slidenum">
              <a:rPr lang="en-US" smtClean="0"/>
              <a:t>‹#›</a:t>
            </a:fld>
            <a:endParaRPr lang="en-US"/>
          </a:p>
        </p:txBody>
      </p:sp>
    </p:spTree>
    <p:extLst>
      <p:ext uri="{BB962C8B-B14F-4D97-AF65-F5344CB8AC3E}">
        <p14:creationId xmlns:p14="http://schemas.microsoft.com/office/powerpoint/2010/main" val="252043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Years of Managing Projects-Avid</a:t>
            </a:r>
            <a:r>
              <a:rPr lang="en-US" baseline="0" dirty="0" smtClean="0"/>
              <a:t> duck hunter but even the best trained teams sometime mess up….</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17231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ADOF&amp;G took the site to become lawfully we to the property, it did so knowing that you get what you get on ex military property. In this case was the potential of unsuitable and/or contaminated soils.</a:t>
            </a:r>
          </a:p>
          <a:p>
            <a:endParaRPr lang="en-US" baseline="0" dirty="0" smtClean="0"/>
          </a:p>
          <a:p>
            <a:r>
              <a:rPr lang="en-US" dirty="0" smtClean="0"/>
              <a:t>Kiewit,</a:t>
            </a:r>
            <a:r>
              <a:rPr lang="en-US" baseline="0" dirty="0" smtClean="0"/>
              <a:t> </a:t>
            </a:r>
            <a:r>
              <a:rPr lang="en-US" dirty="0" smtClean="0"/>
              <a:t>DOT,</a:t>
            </a:r>
            <a:r>
              <a:rPr lang="en-US" baseline="0" dirty="0" smtClean="0"/>
              <a:t> and our Environmental/Soils Engineers worked shoulder to shoulder to </a:t>
            </a:r>
            <a:r>
              <a:rPr lang="en-US" dirty="0" smtClean="0"/>
              <a:t>developed a plan to mitigate</a:t>
            </a:r>
            <a:r>
              <a:rPr lang="en-US" baseline="0" dirty="0" smtClean="0"/>
              <a:t> fuel contaminated soils. Instead of finger pointing, we all </a:t>
            </a:r>
            <a:r>
              <a:rPr lang="en-US" dirty="0" smtClean="0"/>
              <a:t>worked together to minimize impacts to the project. In</a:t>
            </a:r>
            <a:r>
              <a:rPr lang="en-US" baseline="0" dirty="0" smtClean="0"/>
              <a:t> lieu of exporting everything we found, we work together and stocked piles and maintained spreads to get soils to an acceptable state to enable its re-use. With the footprint of the 141,000 SF structure, miles of underground pipe to install, there was not extra room to do this, but we were able to find areas where the soils could be done. Team brainstorming to find the best sequencing and strategy won in the end, and we all knew we saved lots of contingency by working together, and ultimately to saved the client funds that could be used to get some added scope paid for in the end. </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14</a:t>
            </a:fld>
            <a:endParaRPr lang="en-US"/>
          </a:p>
        </p:txBody>
      </p:sp>
    </p:spTree>
    <p:extLst>
      <p:ext uri="{BB962C8B-B14F-4D97-AF65-F5344CB8AC3E}">
        <p14:creationId xmlns:p14="http://schemas.microsoft.com/office/powerpoint/2010/main" val="3923715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project nearing completion, we found that budget</a:t>
            </a:r>
            <a:r>
              <a:rPr lang="en-US" baseline="0" dirty="0" smtClean="0"/>
              <a:t> that was not used, and we were able to remove old concrete raceways, and replace with a visitors parking lot, construct an exterior viewing deck at the Creekside raceways, add park like features and a wandering walking path through new landscaped areas between the new hatcher and the creek. </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15</a:t>
            </a:fld>
            <a:endParaRPr lang="en-US"/>
          </a:p>
        </p:txBody>
      </p:sp>
    </p:spTree>
    <p:extLst>
      <p:ext uri="{BB962C8B-B14F-4D97-AF65-F5344CB8AC3E}">
        <p14:creationId xmlns:p14="http://schemas.microsoft.com/office/powerpoint/2010/main" val="122661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22</a:t>
            </a:r>
            <a:r>
              <a:rPr lang="en-US" baseline="30000" dirty="0" smtClean="0"/>
              <a:t>nd</a:t>
            </a:r>
            <a:r>
              <a:rPr lang="en-US" baseline="0" dirty="0" smtClean="0"/>
              <a:t>, the day of substantial completion the impossible happened. Water overflowed and overcame the trench drains in the area, two tanks that had yet been caulked around became buoyant and popped up out of the ground. Working as a team, we were able to procure, remove and replace tanks and replace concrete by August 2</a:t>
            </a:r>
            <a:r>
              <a:rPr lang="en-US" baseline="30000" dirty="0" smtClean="0"/>
              <a:t>nd</a:t>
            </a:r>
            <a:r>
              <a:rPr lang="en-US" baseline="0" dirty="0" smtClean="0"/>
              <a:t>. Team effort like we recovered from a natural disaster, helping each without question.</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16</a:t>
            </a:fld>
            <a:endParaRPr lang="en-US"/>
          </a:p>
        </p:txBody>
      </p:sp>
    </p:spTree>
    <p:extLst>
      <p:ext uri="{BB962C8B-B14F-4D97-AF65-F5344CB8AC3E}">
        <p14:creationId xmlns:p14="http://schemas.microsoft.com/office/powerpoint/2010/main" val="4170727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wasn’t until the last</a:t>
            </a:r>
            <a:r>
              <a:rPr lang="en-US" baseline="0" dirty="0" smtClean="0"/>
              <a:t> half year of the project when F&amp;G biologist recognized that if they could begin incubating eggs a couple months earlier than substantial completion of the new hatchery, they would gain an entire year of new fish production. Because of the relationships that were built along with the hatchery, the entire site committed to getting eggs early, which literally meant an accelerated and re-sequenced schedule for most of the process equipment site. The eggs had to have a continuous flow of perfectly controlled water, which meant early completion and commissioning of the water supply through the building, heating, and maintaining sanitary areas, including early use of the labs.</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17</a:t>
            </a:fld>
            <a:endParaRPr lang="en-US"/>
          </a:p>
        </p:txBody>
      </p:sp>
    </p:spTree>
    <p:extLst>
      <p:ext uri="{BB962C8B-B14F-4D97-AF65-F5344CB8AC3E}">
        <p14:creationId xmlns:p14="http://schemas.microsoft.com/office/powerpoint/2010/main" val="22770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 fast-track</a:t>
            </a:r>
            <a:r>
              <a:rPr lang="en-US" baseline="0" dirty="0" smtClean="0"/>
              <a:t> nature of the project, the 7000# bio-filters could not be fabricated and delivered in time before the building was closed in. The problem then became how do we get the tanks through a roll up door and stood up without crane access. After months of brainstorming, as a team we agreed upon a solution that, at the end of the day, was so simple that we all were very proud of how the teams commitment to solving issues without pointing fingers. Working together for the common good of the project and our client.</a:t>
            </a:r>
          </a:p>
          <a:p>
            <a:endParaRPr lang="en-US" baseline="0" dirty="0" smtClean="0"/>
          </a:p>
          <a:p>
            <a:r>
              <a:rPr lang="en-US" baseline="0" dirty="0" smtClean="0"/>
              <a:t>We  </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18</a:t>
            </a:fld>
            <a:endParaRPr lang="en-US"/>
          </a:p>
        </p:txBody>
      </p:sp>
    </p:spTree>
    <p:extLst>
      <p:ext uri="{BB962C8B-B14F-4D97-AF65-F5344CB8AC3E}">
        <p14:creationId xmlns:p14="http://schemas.microsoft.com/office/powerpoint/2010/main" val="2616094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had to think outside</a:t>
            </a:r>
            <a:r>
              <a:rPr lang="en-US" baseline="0" dirty="0" smtClean="0"/>
              <a:t> the box, literally outside the building.</a:t>
            </a:r>
          </a:p>
          <a:p>
            <a:endParaRPr lang="en-US" baseline="0" dirty="0" smtClean="0"/>
          </a:p>
          <a:p>
            <a:r>
              <a:rPr lang="en-US" dirty="0" smtClean="0"/>
              <a:t>We had the roofer install short</a:t>
            </a:r>
            <a:r>
              <a:rPr lang="en-US" baseline="0" dirty="0" smtClean="0"/>
              <a:t> sleeves in the roof, that basically provided </a:t>
            </a:r>
            <a:r>
              <a:rPr lang="en-US" dirty="0" smtClean="0"/>
              <a:t>holes</a:t>
            </a:r>
            <a:r>
              <a:rPr lang="en-US" baseline="0" dirty="0" smtClean="0"/>
              <a:t> that the crane could use to access the load, and in this case the tanks from outside of the building. </a:t>
            </a:r>
            <a:endParaRPr lang="en-US" dirty="0"/>
          </a:p>
        </p:txBody>
      </p:sp>
      <p:sp>
        <p:nvSpPr>
          <p:cNvPr id="4" name="Slide Number Placeholder 3"/>
          <p:cNvSpPr>
            <a:spLocks noGrp="1"/>
          </p:cNvSpPr>
          <p:nvPr>
            <p:ph type="sldNum" sz="quarter" idx="10"/>
          </p:nvPr>
        </p:nvSpPr>
        <p:spPr/>
        <p:txBody>
          <a:bodyPr/>
          <a:lstStyle/>
          <a:p>
            <a:fld id="{79C58AD9-077C-4362-9F37-38412C3048B3}" type="slidenum">
              <a:rPr lang="en-US" smtClean="0"/>
              <a:t>19</a:t>
            </a:fld>
            <a:endParaRPr lang="en-US"/>
          </a:p>
        </p:txBody>
      </p:sp>
    </p:spTree>
    <p:extLst>
      <p:ext uri="{BB962C8B-B14F-4D97-AF65-F5344CB8AC3E}">
        <p14:creationId xmlns:p14="http://schemas.microsoft.com/office/powerpoint/2010/main" val="2922193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a pair</a:t>
            </a:r>
            <a:r>
              <a:rPr lang="en-US" baseline="0" dirty="0" smtClean="0"/>
              <a:t> of oxen, a chart and a load to carry up a hill in a given amount of time. Everyone wants to add a little bundle-It’s such a big cart and these oxen are so strong…Environmental, art, social engineering, additional “small” projects, additional scope, </a:t>
            </a:r>
            <a:r>
              <a:rPr lang="en-US" baseline="0" dirty="0" err="1" smtClean="0"/>
              <a:t>etc</a:t>
            </a:r>
            <a:r>
              <a:rPr lang="en-US" baseline="0" dirty="0" smtClean="0"/>
              <a:t> etc. Near the top “Can we just cut off that tail the ox doesn’t really need that, how about those ears?</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20</a:t>
            </a:fld>
            <a:endParaRPr lang="en-US"/>
          </a:p>
        </p:txBody>
      </p:sp>
    </p:spTree>
    <p:extLst>
      <p:ext uri="{BB962C8B-B14F-4D97-AF65-F5344CB8AC3E}">
        <p14:creationId xmlns:p14="http://schemas.microsoft.com/office/powerpoint/2010/main" val="397674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Started my career in 1981-1984-working as a volunteer</a:t>
            </a:r>
            <a:r>
              <a:rPr lang="en-US" baseline="0" dirty="0" smtClean="0"/>
              <a:t> for the </a:t>
            </a:r>
            <a:r>
              <a:rPr lang="en-US" dirty="0" smtClean="0"/>
              <a:t>Rural</a:t>
            </a:r>
            <a:r>
              <a:rPr lang="en-US" baseline="0" dirty="0" smtClean="0"/>
              <a:t> Water Supply Board of Swaziland</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2</a:t>
            </a:fld>
            <a:endParaRPr lang="en-US"/>
          </a:p>
        </p:txBody>
      </p:sp>
    </p:spTree>
    <p:extLst>
      <p:ext uri="{BB962C8B-B14F-4D97-AF65-F5344CB8AC3E}">
        <p14:creationId xmlns:p14="http://schemas.microsoft.com/office/powerpoint/2010/main" val="786072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t>
            </a:r>
            <a:r>
              <a:rPr lang="en-US" baseline="0" dirty="0" smtClean="0"/>
              <a:t>I started with Kiewit in 1995, I knew I loved construction. I spent 5 years as a successful swimming pool designer / builder. Wanting more I left the pool business to attend Cal Poly Pomona for an Engineering Technology degree. Projects After WWTP in LA &gt;&gt;&gt;&gt;</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4</a:t>
            </a:fld>
            <a:endParaRPr lang="en-US"/>
          </a:p>
        </p:txBody>
      </p:sp>
    </p:spTree>
    <p:extLst>
      <p:ext uri="{BB962C8B-B14F-4D97-AF65-F5344CB8AC3E}">
        <p14:creationId xmlns:p14="http://schemas.microsoft.com/office/powerpoint/2010/main" val="786072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Phoenix</a:t>
            </a:r>
            <a:r>
              <a:rPr lang="en-US" baseline="0" dirty="0" smtClean="0"/>
              <a:t> – Sky Harbor Terminal 4 Expansion,</a:t>
            </a:r>
          </a:p>
          <a:p>
            <a:r>
              <a:rPr lang="en-US" baseline="0" dirty="0" smtClean="0"/>
              <a:t>Anchorage – Concourse C and Arrivals Hall</a:t>
            </a:r>
          </a:p>
          <a:p>
            <a:r>
              <a:rPr lang="en-US" baseline="0" dirty="0" smtClean="0"/>
              <a:t>Northern AZ to complete a Land Art project for James </a:t>
            </a:r>
            <a:r>
              <a:rPr lang="en-US" baseline="0" dirty="0" err="1" smtClean="0"/>
              <a:t>Turrell</a:t>
            </a:r>
            <a:endParaRPr lang="en-US" baseline="0" dirty="0" smtClean="0"/>
          </a:p>
          <a:p>
            <a:r>
              <a:rPr lang="en-US" baseline="0" dirty="0" smtClean="0"/>
              <a:t>Maui – Lahaina Gateway</a:t>
            </a:r>
          </a:p>
          <a:p>
            <a:r>
              <a:rPr lang="en-US" baseline="0" dirty="0" smtClean="0"/>
              <a:t>And Back to Anchorage for C-17 Hangars at JBER and then one of my career favorite projects&gt;&gt;&gt;&gt;</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5</a:t>
            </a:fld>
            <a:endParaRPr lang="en-US"/>
          </a:p>
        </p:txBody>
      </p:sp>
    </p:spTree>
    <p:extLst>
      <p:ext uri="{BB962C8B-B14F-4D97-AF65-F5344CB8AC3E}">
        <p14:creationId xmlns:p14="http://schemas.microsoft.com/office/powerpoint/2010/main" val="395748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Mr. Kemp how many hatcheries</a:t>
            </a:r>
            <a:r>
              <a:rPr lang="en-US" baseline="0" dirty="0" smtClean="0"/>
              <a:t> have you built in your career?</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8</a:t>
            </a:fld>
            <a:endParaRPr lang="en-US"/>
          </a:p>
        </p:txBody>
      </p:sp>
    </p:spTree>
    <p:extLst>
      <p:ext uri="{BB962C8B-B14F-4D97-AF65-F5344CB8AC3E}">
        <p14:creationId xmlns:p14="http://schemas.microsoft.com/office/powerpoint/2010/main" val="2837432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the PM for this project</a:t>
            </a:r>
          </a:p>
          <a:p>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9</a:t>
            </a:fld>
            <a:endParaRPr lang="en-US"/>
          </a:p>
        </p:txBody>
      </p:sp>
    </p:spTree>
    <p:extLst>
      <p:ext uri="{BB962C8B-B14F-4D97-AF65-F5344CB8AC3E}">
        <p14:creationId xmlns:p14="http://schemas.microsoft.com/office/powerpoint/2010/main" val="240986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a company, Kiewit performs ~$2.5 Billion annually using CM/GC delivery method, or 25%.</a:t>
            </a:r>
          </a:p>
          <a:p>
            <a:r>
              <a:rPr lang="en-US" baseline="0" dirty="0" smtClean="0"/>
              <a:t>Within the vertical building market under Kiewit Building Group since 2009, 80% are CM/GC or Construction Manager at Risk (CMAR). That being said, the current trend is from CM/GC to Design/Build, which offers clients a single point of contact, design oversight, and more accountability with cost escalation in design.</a:t>
            </a:r>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10</a:t>
            </a:fld>
            <a:endParaRPr lang="en-US"/>
          </a:p>
        </p:txBody>
      </p:sp>
    </p:spTree>
    <p:extLst>
      <p:ext uri="{BB962C8B-B14F-4D97-AF65-F5344CB8AC3E}">
        <p14:creationId xmlns:p14="http://schemas.microsoft.com/office/powerpoint/2010/main" val="141092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12</a:t>
            </a:fld>
            <a:endParaRPr lang="en-US"/>
          </a:p>
        </p:txBody>
      </p:sp>
    </p:spTree>
    <p:extLst>
      <p:ext uri="{BB962C8B-B14F-4D97-AF65-F5344CB8AC3E}">
        <p14:creationId xmlns:p14="http://schemas.microsoft.com/office/powerpoint/2010/main" val="32820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p>
          <a:p>
            <a:pPr marL="171450" indent="-171450">
              <a:buFont typeface="Arial" panose="020B0604020202020204" pitchFamily="34" charset="0"/>
              <a:buChar char="•"/>
            </a:pPr>
            <a:r>
              <a:rPr lang="en-US" dirty="0" smtClean="0"/>
              <a:t>Contractor experience provides alternative construction methods or materials.</a:t>
            </a:r>
          </a:p>
          <a:p>
            <a:pPr marL="171450" indent="-171450">
              <a:buFont typeface="Arial" panose="020B0604020202020204" pitchFamily="34" charset="0"/>
              <a:buChar char="•"/>
            </a:pPr>
            <a:r>
              <a:rPr lang="en-US" dirty="0" smtClean="0"/>
              <a:t>Scheduling and sequence of operations options for desired result.</a:t>
            </a:r>
          </a:p>
          <a:p>
            <a:pPr marL="171450" indent="-171450">
              <a:buFont typeface="Arial" panose="020B0604020202020204" pitchFamily="34" charset="0"/>
              <a:buChar char="•"/>
            </a:pPr>
            <a:r>
              <a:rPr lang="en-US" dirty="0" smtClean="0"/>
              <a:t>Contractor provided Owner with a unique and experienced voice.</a:t>
            </a:r>
          </a:p>
          <a:p>
            <a:pPr marL="171450" indent="-171450">
              <a:buFont typeface="Arial" panose="020B0604020202020204" pitchFamily="34" charset="0"/>
              <a:buChar char="•"/>
            </a:pPr>
            <a:r>
              <a:rPr lang="en-US" dirty="0" smtClean="0"/>
              <a:t>Contractor was part of the scope vs. budget balance process</a:t>
            </a:r>
          </a:p>
          <a:p>
            <a:endParaRPr lang="en-US" dirty="0"/>
          </a:p>
        </p:txBody>
      </p:sp>
      <p:sp>
        <p:nvSpPr>
          <p:cNvPr id="4" name="Slide Number Placeholder 3"/>
          <p:cNvSpPr>
            <a:spLocks noGrp="1"/>
          </p:cNvSpPr>
          <p:nvPr>
            <p:ph type="sldNum" sz="quarter" idx="10"/>
          </p:nvPr>
        </p:nvSpPr>
        <p:spPr/>
        <p:txBody>
          <a:bodyPr/>
          <a:lstStyle/>
          <a:p>
            <a:fld id="{FC7E9A91-1CBB-4372-8F44-D6B33E7F3ECA}" type="slidenum">
              <a:rPr lang="en-US" smtClean="0"/>
              <a:t>13</a:t>
            </a:fld>
            <a:endParaRPr lang="en-US"/>
          </a:p>
        </p:txBody>
      </p:sp>
    </p:spTree>
    <p:extLst>
      <p:ext uri="{BB962C8B-B14F-4D97-AF65-F5344CB8AC3E}">
        <p14:creationId xmlns:p14="http://schemas.microsoft.com/office/powerpoint/2010/main" val="32820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9E75AC-8524-41B8-862C-31FB31B1BAD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303532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E75AC-8524-41B8-862C-31FB31B1BAD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1990465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E75AC-8524-41B8-862C-31FB31B1BAD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120343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9E75AC-8524-41B8-862C-31FB31B1BAD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299287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9E75AC-8524-41B8-862C-31FB31B1BAD9}" type="datetimeFigureOut">
              <a:rPr lang="en-US" smtClean="0"/>
              <a:t>11/23/2015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2357531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9E75AC-8524-41B8-862C-31FB31B1BAD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10886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9E75AC-8524-41B8-862C-31FB31B1BAD9}" type="datetimeFigureOut">
              <a:rPr lang="en-US" smtClean="0"/>
              <a:t>11/23/2015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265334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9E75AC-8524-41B8-862C-31FB31B1BAD9}" type="datetimeFigureOut">
              <a:rPr lang="en-US" smtClean="0"/>
              <a:t>11/23/2015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3671379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E75AC-8524-41B8-862C-31FB31B1BAD9}" type="datetimeFigureOut">
              <a:rPr lang="en-US" smtClean="0"/>
              <a:t>11/23/2015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182860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E75AC-8524-41B8-862C-31FB31B1BAD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93272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9E75AC-8524-41B8-862C-31FB31B1BAD9}" type="datetimeFigureOut">
              <a:rPr lang="en-US" smtClean="0"/>
              <a:t>11/23/2015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0730E-2AA9-4FD7-8302-C620DCE2F5BE}" type="slidenum">
              <a:rPr lang="en-US" smtClean="0"/>
              <a:t>‹#›</a:t>
            </a:fld>
            <a:endParaRPr lang="en-US"/>
          </a:p>
        </p:txBody>
      </p:sp>
    </p:spTree>
    <p:extLst>
      <p:ext uri="{BB962C8B-B14F-4D97-AF65-F5344CB8AC3E}">
        <p14:creationId xmlns:p14="http://schemas.microsoft.com/office/powerpoint/2010/main" val="390262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E75AC-8524-41B8-862C-31FB31B1BAD9}" type="datetimeFigureOut">
              <a:rPr lang="en-US" smtClean="0"/>
              <a:t>11/23/2015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0730E-2AA9-4FD7-8302-C620DCE2F5BE}" type="slidenum">
              <a:rPr lang="en-US" smtClean="0"/>
              <a:t>‹#›</a:t>
            </a:fld>
            <a:endParaRPr lang="en-US"/>
          </a:p>
        </p:txBody>
      </p:sp>
    </p:spTree>
    <p:extLst>
      <p:ext uri="{BB962C8B-B14F-4D97-AF65-F5344CB8AC3E}">
        <p14:creationId xmlns:p14="http://schemas.microsoft.com/office/powerpoint/2010/main" val="3523826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0"/>
            <a:ext cx="7772400" cy="838200"/>
          </a:xfrm>
        </p:spPr>
        <p:txBody>
          <a:bodyPr>
            <a:normAutofit fontScale="90000"/>
          </a:bodyPr>
          <a:lstStyle/>
          <a:p>
            <a:r>
              <a:rPr lang="en-US" sz="4000" dirty="0" smtClean="0"/>
              <a:t>Dave Kemp, P.E., PMP State of Alaska</a:t>
            </a:r>
            <a:br>
              <a:rPr lang="en-US" sz="4000" dirty="0" smtClean="0"/>
            </a:br>
            <a:r>
              <a:rPr lang="en-US" sz="4000" dirty="0" smtClean="0"/>
              <a:t>Scott Davis, Kiewit Building Group Inc.</a:t>
            </a:r>
            <a:endParaRPr lang="en-US" sz="4000" dirty="0"/>
          </a:p>
        </p:txBody>
      </p:sp>
      <p:sp>
        <p:nvSpPr>
          <p:cNvPr id="3" name="Subtitle 2"/>
          <p:cNvSpPr>
            <a:spLocks noGrp="1"/>
          </p:cNvSpPr>
          <p:nvPr>
            <p:ph type="subTitle" idx="1"/>
          </p:nvPr>
        </p:nvSpPr>
        <p:spPr>
          <a:xfrm>
            <a:off x="914400" y="5486400"/>
            <a:ext cx="7315200" cy="838200"/>
          </a:xfrm>
        </p:spPr>
        <p:txBody>
          <a:bodyPr>
            <a:normAutofit fontScale="77500" lnSpcReduction="20000"/>
          </a:bodyPr>
          <a:lstStyle/>
          <a:p>
            <a:pPr>
              <a:lnSpc>
                <a:spcPct val="170000"/>
              </a:lnSpc>
            </a:pPr>
            <a:r>
              <a:rPr lang="en-US" sz="3900" dirty="0">
                <a:solidFill>
                  <a:schemeClr val="tx1"/>
                </a:solidFill>
                <a:latin typeface="+mj-lt"/>
                <a:ea typeface="+mj-ea"/>
                <a:cs typeface="+mj-cs"/>
              </a:rPr>
              <a:t>Construction Manager / General Contractor</a:t>
            </a:r>
          </a:p>
          <a:p>
            <a:endParaRPr lang="en-US" dirty="0">
              <a:solidFill>
                <a:schemeClr val="tx1"/>
              </a:solidFill>
              <a:latin typeface="Berlin Sans FB" panose="020E0602020502020306"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07931"/>
            <a:ext cx="7010400" cy="3706648"/>
          </a:xfrm>
          <a:prstGeom prst="rect">
            <a:avLst/>
          </a:prstGeom>
        </p:spPr>
      </p:pic>
    </p:spTree>
    <p:extLst>
      <p:ext uri="{BB962C8B-B14F-4D97-AF65-F5344CB8AC3E}">
        <p14:creationId xmlns:p14="http://schemas.microsoft.com/office/powerpoint/2010/main" val="2622980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Jack Hernandez Sport Fish Hatchery</a:t>
            </a:r>
            <a:endParaRPr lang="en-US" dirty="0"/>
          </a:p>
        </p:txBody>
      </p:sp>
      <p:pic>
        <p:nvPicPr>
          <p:cNvPr id="1026" name="Picture 2" descr="C:\Users\scott.davis\Pictures\2338d-FishHatchery-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7485" b="10380"/>
          <a:stretch/>
        </p:blipFill>
        <p:spPr bwMode="auto">
          <a:xfrm>
            <a:off x="457200" y="1417638"/>
            <a:ext cx="7391637" cy="3550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18" t="41372" r="42118" b="9609"/>
          <a:stretch/>
        </p:blipFill>
        <p:spPr>
          <a:xfrm>
            <a:off x="2362200" y="3048000"/>
            <a:ext cx="6477000" cy="3521075"/>
          </a:xfrm>
          <a:prstGeom prst="rect">
            <a:avLst/>
          </a:prstGeom>
        </p:spPr>
      </p:pic>
    </p:spTree>
    <p:extLst>
      <p:ext uri="{BB962C8B-B14F-4D97-AF65-F5344CB8AC3E}">
        <p14:creationId xmlns:p14="http://schemas.microsoft.com/office/powerpoint/2010/main" val="1107443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Contractor Added Value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357294"/>
            <a:ext cx="6934200" cy="5188429"/>
          </a:xfrm>
        </p:spPr>
      </p:pic>
    </p:spTree>
    <p:extLst>
      <p:ext uri="{BB962C8B-B14F-4D97-AF65-F5344CB8AC3E}">
        <p14:creationId xmlns:p14="http://schemas.microsoft.com/office/powerpoint/2010/main" val="2620411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What did CM/GC bring to our Project:</a:t>
            </a:r>
            <a:br>
              <a:rPr lang="en-US" dirty="0" smtClean="0"/>
            </a:br>
            <a:r>
              <a:rPr lang="en-US" dirty="0" smtClean="0"/>
              <a:t> The Owners Point of View</a:t>
            </a:r>
            <a:endParaRPr lang="en-US" dirty="0"/>
          </a:p>
        </p:txBody>
      </p:sp>
      <p:sp>
        <p:nvSpPr>
          <p:cNvPr id="3" name="Content Placeholder 2"/>
          <p:cNvSpPr>
            <a:spLocks noGrp="1"/>
          </p:cNvSpPr>
          <p:nvPr>
            <p:ph idx="1"/>
          </p:nvPr>
        </p:nvSpPr>
        <p:spPr>
          <a:xfrm>
            <a:off x="228600" y="1981200"/>
            <a:ext cx="8229600" cy="4525963"/>
          </a:xfrm>
        </p:spPr>
        <p:txBody>
          <a:bodyPr>
            <a:normAutofit/>
          </a:bodyPr>
          <a:lstStyle/>
          <a:p>
            <a:pPr marL="0" indent="0">
              <a:buNone/>
            </a:pPr>
            <a:r>
              <a:rPr lang="en-US" sz="1700" dirty="0" smtClean="0"/>
              <a:t>	1) Entire Team formed early</a:t>
            </a:r>
          </a:p>
          <a:p>
            <a:pPr marL="0" indent="0">
              <a:buNone/>
            </a:pPr>
            <a:r>
              <a:rPr lang="en-US" sz="1700" dirty="0" smtClean="0"/>
              <a:t>	2) Contractor understood needs of client </a:t>
            </a:r>
          </a:p>
          <a:p>
            <a:pPr marL="0" indent="0">
              <a:buNone/>
            </a:pPr>
            <a:r>
              <a:rPr lang="en-US" sz="1700" dirty="0" smtClean="0"/>
              <a:t>	3) Contractor was part of the planning and design process	</a:t>
            </a:r>
          </a:p>
          <a:p>
            <a:pPr marL="914400" lvl="2" indent="0">
              <a:buNone/>
            </a:pPr>
            <a:r>
              <a:rPr lang="en-US" sz="1300" dirty="0" smtClean="0"/>
              <a:t>	</a:t>
            </a:r>
            <a:r>
              <a:rPr lang="en-US" sz="1600" dirty="0" smtClean="0"/>
              <a:t>a) Contractor provided alternative construction methods, materials and 	scheduling options</a:t>
            </a:r>
          </a:p>
          <a:p>
            <a:pPr marL="914400" lvl="2" indent="0">
              <a:buNone/>
            </a:pPr>
            <a:r>
              <a:rPr lang="en-US" sz="1600" dirty="0" smtClean="0"/>
              <a:t>	b) Contractor provided Owner with a separate and experienced voice </a:t>
            </a:r>
          </a:p>
          <a:p>
            <a:pPr marL="914400" lvl="2" indent="0">
              <a:buNone/>
            </a:pPr>
            <a:r>
              <a:rPr lang="en-US" sz="1600" dirty="0" smtClean="0"/>
              <a:t>	c) Contractor was part of the scope=budget balance process</a:t>
            </a:r>
          </a:p>
          <a:p>
            <a:pPr marL="457200" lvl="1" indent="0">
              <a:buNone/>
            </a:pPr>
            <a:r>
              <a:rPr lang="en-US" sz="1700" dirty="0" smtClean="0"/>
              <a:t>	4) Owner was provided with a GMP early in the process</a:t>
            </a:r>
          </a:p>
          <a:p>
            <a:pPr marL="457200" lvl="1" indent="0">
              <a:buNone/>
            </a:pPr>
            <a:r>
              <a:rPr lang="en-US" sz="1700" dirty="0" smtClean="0"/>
              <a:t>	5) Contractor was selected mainly on the basis of their past performance and 	their project team. While price was a consideration, it was not a major factor.</a:t>
            </a:r>
          </a:p>
          <a:p>
            <a:pPr marL="457200" lvl="1" indent="0">
              <a:buNone/>
            </a:pPr>
            <a:r>
              <a:rPr lang="en-US" sz="1700" dirty="0" smtClean="0"/>
              <a:t>	6) Issues such as aquaculture activities starting in a section of the hatchery while 	construction activities were still ongoing on the overall hatchery were identified 	early and were planned and executed in a well though out manner</a:t>
            </a:r>
          </a:p>
          <a:p>
            <a:pPr marL="457200" lvl="1" indent="0">
              <a:buNone/>
            </a:pPr>
            <a:endParaRPr lang="en-US" dirty="0"/>
          </a:p>
        </p:txBody>
      </p:sp>
    </p:spTree>
    <p:extLst>
      <p:ext uri="{BB962C8B-B14F-4D97-AF65-F5344CB8AC3E}">
        <p14:creationId xmlns:p14="http://schemas.microsoft.com/office/powerpoint/2010/main" val="537434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bodyPr>
          <a:lstStyle/>
          <a:p>
            <a:r>
              <a:rPr lang="en-US" dirty="0" smtClean="0"/>
              <a:t>What did CM/GC bring to our Project:</a:t>
            </a:r>
            <a:br>
              <a:rPr lang="en-US" dirty="0" smtClean="0"/>
            </a:br>
            <a:r>
              <a:rPr lang="en-US" dirty="0" smtClean="0"/>
              <a:t> The Contractors Point of View</a:t>
            </a:r>
            <a:endParaRPr lang="en-US" dirty="0"/>
          </a:p>
        </p:txBody>
      </p:sp>
      <p:sp>
        <p:nvSpPr>
          <p:cNvPr id="3" name="Content Placeholder 2"/>
          <p:cNvSpPr>
            <a:spLocks noGrp="1"/>
          </p:cNvSpPr>
          <p:nvPr>
            <p:ph idx="1"/>
          </p:nvPr>
        </p:nvSpPr>
        <p:spPr>
          <a:xfrm>
            <a:off x="762000" y="1905000"/>
            <a:ext cx="7239000" cy="4525963"/>
          </a:xfrm>
        </p:spPr>
        <p:txBody>
          <a:bodyPr>
            <a:normAutofit/>
          </a:bodyPr>
          <a:lstStyle/>
          <a:p>
            <a:pPr>
              <a:buFont typeface="+mj-lt"/>
              <a:buAutoNum type="arabicPeriod"/>
            </a:pPr>
            <a:r>
              <a:rPr lang="en-US" sz="1700" dirty="0" smtClean="0"/>
              <a:t>GC is an early participant of the project team</a:t>
            </a:r>
            <a:r>
              <a:rPr lang="en-US" sz="1700" dirty="0"/>
              <a:t>, and </a:t>
            </a:r>
            <a:r>
              <a:rPr lang="en-US" sz="1700" dirty="0" smtClean="0"/>
              <a:t>selected </a:t>
            </a:r>
            <a:r>
              <a:rPr lang="en-US" sz="1700" dirty="0"/>
              <a:t>mainly on the basis of their past </a:t>
            </a:r>
            <a:r>
              <a:rPr lang="en-US" sz="1700" dirty="0" smtClean="0"/>
              <a:t>performance and ability to become a trusted partner.</a:t>
            </a:r>
          </a:p>
          <a:p>
            <a:pPr>
              <a:buFont typeface="+mj-lt"/>
              <a:buAutoNum type="arabicPeriod"/>
            </a:pPr>
            <a:r>
              <a:rPr lang="en-US" sz="1700" dirty="0"/>
              <a:t>Contractor </a:t>
            </a:r>
            <a:r>
              <a:rPr lang="en-US" sz="1700" dirty="0" smtClean="0"/>
              <a:t>hears first hand what the </a:t>
            </a:r>
            <a:r>
              <a:rPr lang="en-US" sz="1700" dirty="0"/>
              <a:t>needs of </a:t>
            </a:r>
            <a:r>
              <a:rPr lang="en-US" sz="1700" dirty="0" smtClean="0"/>
              <a:t>client are.	 </a:t>
            </a:r>
          </a:p>
          <a:p>
            <a:pPr>
              <a:buFont typeface="+mj-lt"/>
              <a:buAutoNum type="arabicPeriod"/>
            </a:pPr>
            <a:r>
              <a:rPr lang="en-US" sz="1700" dirty="0" smtClean="0"/>
              <a:t>Contractor participates in the initial planning and is interactive within the early design process:	</a:t>
            </a:r>
          </a:p>
          <a:p>
            <a:pPr>
              <a:buFont typeface="+mj-lt"/>
              <a:buAutoNum type="arabicPeriod"/>
            </a:pPr>
            <a:r>
              <a:rPr lang="en-US" sz="1700" dirty="0"/>
              <a:t>Owner was provided with a GMP early in the </a:t>
            </a:r>
            <a:r>
              <a:rPr lang="en-US" sz="1700" dirty="0" smtClean="0"/>
              <a:t>process</a:t>
            </a:r>
          </a:p>
          <a:p>
            <a:pPr>
              <a:buFont typeface="+mj-lt"/>
              <a:buAutoNum type="arabicPeriod"/>
            </a:pPr>
            <a:r>
              <a:rPr lang="en-US" sz="1700" dirty="0" smtClean="0"/>
              <a:t>Contractor. While price was a consideration, it was not a major factor</a:t>
            </a:r>
            <a:endParaRPr lang="en-US" sz="1700" dirty="0"/>
          </a:p>
          <a:p>
            <a:pPr>
              <a:buFont typeface="+mj-lt"/>
              <a:buAutoNum type="arabicPeriod"/>
            </a:pPr>
            <a:r>
              <a:rPr lang="en-US" sz="1700" dirty="0" smtClean="0"/>
              <a:t> Issues such as aquaculture activities starting early in a section of the hatchery while 	construction activities were still ongoing on the overall hatchery were identified early and were planned and executed in a well though out manner</a:t>
            </a:r>
          </a:p>
          <a:p>
            <a:pPr marL="457200" lvl="1" indent="0">
              <a:buNone/>
            </a:pPr>
            <a:r>
              <a:rPr lang="en-US" dirty="0" smtClean="0"/>
              <a:t>In progress still…</a:t>
            </a:r>
            <a:endParaRPr lang="en-US" dirty="0"/>
          </a:p>
        </p:txBody>
      </p:sp>
    </p:spTree>
    <p:extLst>
      <p:ext uri="{BB962C8B-B14F-4D97-AF65-F5344CB8AC3E}">
        <p14:creationId xmlns:p14="http://schemas.microsoft.com/office/powerpoint/2010/main" val="5151392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Contaminated Soils</a:t>
            </a:r>
            <a:endParaRPr lang="en-US"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651" t="4395" r="46046" b="54729"/>
          <a:stretch/>
        </p:blipFill>
        <p:spPr>
          <a:xfrm>
            <a:off x="599194" y="1417638"/>
            <a:ext cx="7897106" cy="4910556"/>
          </a:xfrm>
        </p:spPr>
      </p:pic>
    </p:spTree>
    <p:extLst>
      <p:ext uri="{BB962C8B-B14F-4D97-AF65-F5344CB8AC3E}">
        <p14:creationId xmlns:p14="http://schemas.microsoft.com/office/powerpoint/2010/main" val="2889989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New Scope with Savings</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389" t="9271" r="-2"/>
          <a:stretch/>
        </p:blipFill>
        <p:spPr>
          <a:xfrm>
            <a:off x="4800600" y="1295400"/>
            <a:ext cx="3665078" cy="2681860"/>
          </a:xfrm>
          <a:prstGeom prst="rect">
            <a:avLst/>
          </a:prstGeom>
        </p:spPr>
      </p:pic>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5169" t="45100" r="4518" b="15898"/>
          <a:stretch/>
        </p:blipFill>
        <p:spPr>
          <a:xfrm>
            <a:off x="1143000" y="4191000"/>
            <a:ext cx="6858000" cy="2487612"/>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56838"/>
            <a:ext cx="3711082" cy="2720422"/>
          </a:xfrm>
          <a:prstGeom prst="rect">
            <a:avLst/>
          </a:prstGeom>
        </p:spPr>
      </p:pic>
    </p:spTree>
    <p:extLst>
      <p:ext uri="{BB962C8B-B14F-4D97-AF65-F5344CB8AC3E}">
        <p14:creationId xmlns:p14="http://schemas.microsoft.com/office/powerpoint/2010/main" val="158018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Floating Tanks</a:t>
            </a:r>
            <a:endParaRPr lang="en-US"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57300" y="1143000"/>
            <a:ext cx="6629400" cy="497205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4724400"/>
            <a:ext cx="2324521" cy="174339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677" y="4724399"/>
            <a:ext cx="2324523" cy="1743392"/>
          </a:xfrm>
          <a:prstGeom prst="rect">
            <a:avLst/>
          </a:prstGeom>
        </p:spPr>
      </p:pic>
    </p:spTree>
    <p:extLst>
      <p:ext uri="{BB962C8B-B14F-4D97-AF65-F5344CB8AC3E}">
        <p14:creationId xmlns:p14="http://schemas.microsoft.com/office/powerpoint/2010/main" val="642373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Incubation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72646" y="1417638"/>
            <a:ext cx="6598708" cy="4949031"/>
          </a:xfrm>
        </p:spPr>
      </p:pic>
    </p:spTree>
    <p:extLst>
      <p:ext uri="{BB962C8B-B14F-4D97-AF65-F5344CB8AC3E}">
        <p14:creationId xmlns:p14="http://schemas.microsoft.com/office/powerpoint/2010/main" val="4151961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Bio Filters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1800" y="2438400"/>
            <a:ext cx="5943600" cy="3929133"/>
          </a:xfrm>
        </p:spPr>
      </p:pic>
      <p:pic>
        <p:nvPicPr>
          <p:cNvPr id="5"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16321" r="30266"/>
          <a:stretch/>
        </p:blipFill>
        <p:spPr>
          <a:xfrm>
            <a:off x="228600" y="1417638"/>
            <a:ext cx="2910840" cy="4495800"/>
          </a:xfrm>
          <a:prstGeom prst="rect">
            <a:avLst/>
          </a:prstGeom>
        </p:spPr>
      </p:pic>
    </p:spTree>
    <p:extLst>
      <p:ext uri="{BB962C8B-B14F-4D97-AF65-F5344CB8AC3E}">
        <p14:creationId xmlns:p14="http://schemas.microsoft.com/office/powerpoint/2010/main" val="26385296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7822" b="6734"/>
          <a:stretch/>
        </p:blipFill>
        <p:spPr>
          <a:xfrm rot="5400000">
            <a:off x="3863761" y="1103069"/>
            <a:ext cx="5988477" cy="4544339"/>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4" t="8195" r="64" b="8743"/>
          <a:stretch/>
        </p:blipFill>
        <p:spPr>
          <a:xfrm rot="5400000">
            <a:off x="2552700" y="2127707"/>
            <a:ext cx="4648200" cy="28956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63" t="9190" r="63" b="5821"/>
          <a:stretch/>
        </p:blipFill>
        <p:spPr>
          <a:xfrm rot="5400000">
            <a:off x="-623277" y="2052484"/>
            <a:ext cx="4699000" cy="2995246"/>
          </a:xfrm>
          <a:prstGeom prst="rect">
            <a:avLst/>
          </a:prstGeom>
        </p:spPr>
      </p:pic>
    </p:spTree>
    <p:extLst>
      <p:ext uri="{BB962C8B-B14F-4D97-AF65-F5344CB8AC3E}">
        <p14:creationId xmlns:p14="http://schemas.microsoft.com/office/powerpoint/2010/main" val="28257559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447800"/>
          </a:xfrm>
        </p:spPr>
        <p:txBody>
          <a:bodyPr>
            <a:normAutofit fontScale="90000"/>
          </a:bodyPr>
          <a:lstStyle/>
          <a:p>
            <a:r>
              <a:rPr lang="en-US" dirty="0" smtClean="0"/>
              <a:t>Swaziland-1981-1984</a:t>
            </a:r>
            <a:br>
              <a:rPr lang="en-US" dirty="0" smtClean="0"/>
            </a:br>
            <a:r>
              <a:rPr lang="en-US" dirty="0" smtClean="0"/>
              <a:t>Bolivia 1989-1991</a:t>
            </a:r>
            <a:r>
              <a:rPr lang="en-US" dirty="0"/>
              <a:t/>
            </a:r>
            <a:br>
              <a:rPr lang="en-US" dirty="0"/>
            </a:br>
            <a:endParaRPr lang="en-US" dirty="0"/>
          </a:p>
        </p:txBody>
      </p:sp>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2209800"/>
            <a:ext cx="3630168" cy="3276600"/>
          </a:xfrm>
          <a:prstGeom prst="rect">
            <a:avLst/>
          </a:prstGeom>
        </p:spPr>
      </p:pic>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6156" y="2209800"/>
            <a:ext cx="3805844" cy="3276600"/>
          </a:xfrm>
          <a:prstGeom prst="rect">
            <a:avLst/>
          </a:prstGeom>
        </p:spPr>
      </p:pic>
    </p:spTree>
    <p:extLst>
      <p:ext uri="{BB962C8B-B14F-4D97-AF65-F5344CB8AC3E}">
        <p14:creationId xmlns:p14="http://schemas.microsoft.com/office/powerpoint/2010/main" val="12948408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Ox cart and project management	</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811122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Problems will arise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1062" y="2289998"/>
            <a:ext cx="4621876" cy="3146367"/>
          </a:xfrm>
          <a:prstGeom prst="rect">
            <a:avLst/>
          </a:prstGeom>
        </p:spPr>
      </p:pic>
    </p:spTree>
    <p:extLst>
      <p:ext uri="{BB962C8B-B14F-4D97-AF65-F5344CB8AC3E}">
        <p14:creationId xmlns:p14="http://schemas.microsoft.com/office/powerpoint/2010/main" val="3843689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SoCal 1995</a:t>
            </a:r>
            <a:endParaRPr lang="en-US" dirty="0"/>
          </a:p>
        </p:txBody>
      </p:sp>
      <p:pic>
        <p:nvPicPr>
          <p:cNvPr id="5" name="Picture 39" descr="C:\Marketing\91st Street\big_c111.JPG"/>
          <p:cNvPicPr>
            <a:picLocks noGrp="1" noChangeAspect="1" noChangeArrowheads="1"/>
          </p:cNvPicPr>
          <p:nvPr>
            <p:ph idx="1"/>
          </p:nvPr>
        </p:nvPicPr>
        <p:blipFill>
          <a:blip r:embed="rId3"/>
          <a:srcRect b="10295"/>
          <a:stretch>
            <a:fillRect/>
          </a:stretch>
        </p:blipFill>
        <p:spPr bwMode="auto">
          <a:xfrm>
            <a:off x="1423679" y="1600200"/>
            <a:ext cx="6296641" cy="4525963"/>
          </a:xfrm>
          <a:prstGeom prst="rect">
            <a:avLst/>
          </a:prstGeom>
          <a:noFill/>
        </p:spPr>
      </p:pic>
    </p:spTree>
    <p:extLst>
      <p:ext uri="{BB962C8B-B14F-4D97-AF65-F5344CB8AC3E}">
        <p14:creationId xmlns:p14="http://schemas.microsoft.com/office/powerpoint/2010/main" val="2194604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Enjoyed My Relocations</a:t>
            </a:r>
            <a:endParaRPr lang="en-US" dirty="0"/>
          </a:p>
        </p:txBody>
      </p:sp>
      <p:sp>
        <p:nvSpPr>
          <p:cNvPr id="3" name="Content Placeholder 2"/>
          <p:cNvSpPr>
            <a:spLocks noGrp="1"/>
          </p:cNvSpPr>
          <p:nvPr>
            <p:ph idx="1"/>
          </p:nvPr>
        </p:nvSpPr>
        <p:spPr>
          <a:xfrm>
            <a:off x="457200" y="1600200"/>
            <a:ext cx="3200400" cy="4525963"/>
          </a:xfrm>
        </p:spPr>
        <p:txBody>
          <a:bodyPr/>
          <a:lstStyle/>
          <a:p>
            <a:pPr>
              <a:lnSpc>
                <a:spcPct val="150000"/>
              </a:lnSpc>
            </a:pPr>
            <a:r>
              <a:rPr lang="en-US" dirty="0" smtClean="0"/>
              <a:t>Phoenix, AZ</a:t>
            </a:r>
          </a:p>
          <a:p>
            <a:pPr>
              <a:lnSpc>
                <a:spcPct val="150000"/>
              </a:lnSpc>
            </a:pPr>
            <a:r>
              <a:rPr lang="en-US" dirty="0" smtClean="0"/>
              <a:t>Anchorage, AK</a:t>
            </a:r>
          </a:p>
          <a:p>
            <a:pPr>
              <a:lnSpc>
                <a:spcPct val="150000"/>
              </a:lnSpc>
            </a:pPr>
            <a:r>
              <a:rPr lang="en-US" dirty="0" smtClean="0"/>
              <a:t>Flagstaff, AZ</a:t>
            </a:r>
          </a:p>
          <a:p>
            <a:pPr>
              <a:lnSpc>
                <a:spcPct val="150000"/>
              </a:lnSpc>
            </a:pPr>
            <a:r>
              <a:rPr lang="en-US" dirty="0" smtClean="0"/>
              <a:t>Lahaina, HI</a:t>
            </a:r>
          </a:p>
          <a:p>
            <a:pPr>
              <a:lnSpc>
                <a:spcPct val="150000"/>
              </a:lnSpc>
            </a:pPr>
            <a:r>
              <a:rPr lang="en-US" dirty="0" smtClean="0"/>
              <a:t>Anchorage, AK</a:t>
            </a:r>
          </a:p>
          <a:p>
            <a:endParaRPr lang="en-US" dirty="0" smtClean="0"/>
          </a:p>
          <a:p>
            <a:endParaRPr lang="en-US" dirty="0"/>
          </a:p>
        </p:txBody>
      </p:sp>
      <p:pic>
        <p:nvPicPr>
          <p:cNvPr id="4" name="Picture 1" descr="U:\Old Micronpc\T-4\T-4 Pictures incl. REA stuff\T-4 Pictures\stair step bags.gif"/>
          <p:cNvPicPr>
            <a:picLocks noChangeAspect="1" noChangeArrowheads="1"/>
          </p:cNvPicPr>
          <p:nvPr/>
        </p:nvPicPr>
        <p:blipFill>
          <a:blip r:embed="rId3"/>
          <a:srcRect l="10417" t="3795" r="10417" b="10937"/>
          <a:stretch>
            <a:fillRect/>
          </a:stretch>
        </p:blipFill>
        <p:spPr bwMode="auto">
          <a:xfrm>
            <a:off x="3581400" y="1295400"/>
            <a:ext cx="2958178" cy="2124120"/>
          </a:xfrm>
          <a:prstGeom prst="rect">
            <a:avLst/>
          </a:prstGeom>
          <a:noFill/>
          <a:ln w="76200">
            <a:solidFill>
              <a:srgbClr val="FFC000"/>
            </a:solidFill>
          </a:ln>
        </p:spPr>
      </p:pic>
      <p:pic>
        <p:nvPicPr>
          <p:cNvPr id="5" name="Picture 3" descr="U:\My Pictures\Concourse C Phase 2 Pics\November 02 Steel Pics\Image051.jpg"/>
          <p:cNvPicPr>
            <a:picLocks noChangeAspect="1" noChangeArrowheads="1"/>
          </p:cNvPicPr>
          <p:nvPr/>
        </p:nvPicPr>
        <p:blipFill>
          <a:blip r:embed="rId4"/>
          <a:srcRect/>
          <a:stretch>
            <a:fillRect/>
          </a:stretch>
        </p:blipFill>
        <p:spPr bwMode="auto">
          <a:xfrm>
            <a:off x="5612767" y="2168106"/>
            <a:ext cx="3230064" cy="2162989"/>
          </a:xfrm>
          <a:prstGeom prst="rect">
            <a:avLst/>
          </a:prstGeom>
          <a:noFill/>
          <a:ln w="76200">
            <a:solidFill>
              <a:srgbClr val="00B0F0"/>
            </a:solidFill>
          </a:ln>
        </p:spPr>
      </p:pic>
      <p:pic>
        <p:nvPicPr>
          <p:cNvPr id="6" name="Picture 2" descr="U:\My Pictures\Lahaina Gateway Pics\03-08\IMGP8504.JPG"/>
          <p:cNvPicPr>
            <a:picLocks noChangeAspect="1" noChangeArrowheads="1"/>
          </p:cNvPicPr>
          <p:nvPr/>
        </p:nvPicPr>
        <p:blipFill>
          <a:blip r:embed="rId5" cstate="print"/>
          <a:srcRect/>
          <a:stretch>
            <a:fillRect/>
          </a:stretch>
        </p:blipFill>
        <p:spPr bwMode="auto">
          <a:xfrm>
            <a:off x="3200400" y="3082506"/>
            <a:ext cx="2819400" cy="2114550"/>
          </a:xfrm>
          <a:prstGeom prst="rect">
            <a:avLst/>
          </a:prstGeom>
          <a:noFill/>
          <a:ln w="76200">
            <a:solidFill>
              <a:srgbClr val="92D050"/>
            </a:solidFill>
          </a:ln>
        </p:spPr>
      </p:pic>
      <p:pic>
        <p:nvPicPr>
          <p:cNvPr id="7" name="Picture 2" descr="U:\My Pictures\Scott's CAMC Pics\C-17 Pics 3-30-09\IMGP1178.JPG"/>
          <p:cNvPicPr>
            <a:picLocks noChangeAspect="1" noChangeArrowheads="1"/>
          </p:cNvPicPr>
          <p:nvPr/>
        </p:nvPicPr>
        <p:blipFill>
          <a:blip r:embed="rId6" cstate="print"/>
          <a:srcRect/>
          <a:stretch>
            <a:fillRect/>
          </a:stretch>
        </p:blipFill>
        <p:spPr bwMode="auto">
          <a:xfrm>
            <a:off x="5334000" y="4302066"/>
            <a:ext cx="3156583" cy="2096302"/>
          </a:xfrm>
          <a:prstGeom prst="rect">
            <a:avLst/>
          </a:prstGeom>
          <a:noFill/>
          <a:ln w="76200">
            <a:solidFill>
              <a:schemeClr val="bg2">
                <a:lumMod val="75000"/>
              </a:schemeClr>
            </a:solidFill>
          </a:ln>
        </p:spPr>
      </p:pic>
    </p:spTree>
    <p:extLst>
      <p:ext uri="{BB962C8B-B14F-4D97-AF65-F5344CB8AC3E}">
        <p14:creationId xmlns:p14="http://schemas.microsoft.com/office/powerpoint/2010/main" val="3627503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CM/GC Delivery of Alaska Ferries</a:t>
            </a:r>
            <a:endParaRPr lang="en-US" dirty="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3208573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chor="t">
            <a:normAutofit/>
          </a:bodyPr>
          <a:lstStyle/>
          <a:p>
            <a:r>
              <a:rPr lang="en-US" dirty="0" smtClean="0"/>
              <a:t>William Jack Hernandez Sport Fish Hatchery &amp; CM/GC</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560" y="1600200"/>
            <a:ext cx="6443663" cy="482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590800" y="1828800"/>
            <a:ext cx="4936760" cy="4801531"/>
          </a:xfrm>
        </p:spPr>
        <p:txBody>
          <a:bodyPr/>
          <a:lstStyle/>
          <a:p>
            <a:r>
              <a:rPr lang="en-US" dirty="0" smtClean="0">
                <a:solidFill>
                  <a:schemeClr val="bg1"/>
                </a:solidFill>
              </a:rPr>
              <a:t>Power Plants closed</a:t>
            </a:r>
          </a:p>
          <a:p>
            <a:r>
              <a:rPr lang="en-US" dirty="0" smtClean="0">
                <a:solidFill>
                  <a:schemeClr val="bg1"/>
                </a:solidFill>
              </a:rPr>
              <a:t>Loss of Heated Water</a:t>
            </a:r>
          </a:p>
          <a:p>
            <a:r>
              <a:rPr lang="en-US" dirty="0" smtClean="0">
                <a:solidFill>
                  <a:schemeClr val="bg1"/>
                </a:solidFill>
              </a:rPr>
              <a:t>Need for more efficient  	Hatcheries</a:t>
            </a:r>
            <a:endParaRPr lang="en-US" dirty="0"/>
          </a:p>
        </p:txBody>
      </p:sp>
    </p:spTree>
    <p:extLst>
      <p:ext uri="{BB962C8B-B14F-4D97-AF65-F5344CB8AC3E}">
        <p14:creationId xmlns:p14="http://schemas.microsoft.com/office/powerpoint/2010/main" val="343406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Meeting with Client-ADF&amp;G</a:t>
            </a:r>
            <a:br>
              <a:rPr lang="en-US" dirty="0" smtClean="0"/>
            </a:br>
            <a:endParaRPr lang="en-US" dirty="0"/>
          </a:p>
        </p:txBody>
      </p:sp>
      <p:sp>
        <p:nvSpPr>
          <p:cNvPr id="3" name="Content Placeholder 2"/>
          <p:cNvSpPr>
            <a:spLocks noGrp="1"/>
          </p:cNvSpPr>
          <p:nvPr>
            <p:ph idx="1"/>
          </p:nvPr>
        </p:nvSpPr>
        <p:spPr>
          <a:xfrm>
            <a:off x="472440" y="1141412"/>
            <a:ext cx="8229600" cy="4525963"/>
          </a:xfrm>
        </p:spPr>
        <p:txBody>
          <a:bodyPr/>
          <a:lstStyle/>
          <a:p>
            <a:pPr marL="0" indent="0">
              <a:buNone/>
            </a:pPr>
            <a:r>
              <a:rPr lang="en-US" dirty="0" smtClean="0"/>
              <a:t>Complexities Led to CM/GC</a:t>
            </a:r>
          </a:p>
          <a:p>
            <a:r>
              <a:rPr lang="en-US" dirty="0" smtClean="0"/>
              <a:t>Schedule</a:t>
            </a:r>
          </a:p>
          <a:p>
            <a:r>
              <a:rPr lang="en-US" dirty="0" smtClean="0"/>
              <a:t>Budget</a:t>
            </a:r>
          </a:p>
          <a:p>
            <a:r>
              <a:rPr lang="en-US" dirty="0" smtClean="0"/>
              <a:t>Scope</a:t>
            </a:r>
          </a:p>
          <a:p>
            <a:r>
              <a:rPr lang="en-US" dirty="0" smtClean="0"/>
              <a:t>Two guys in the back…</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23934"/>
          <a:stretch/>
        </p:blipFill>
        <p:spPr>
          <a:xfrm>
            <a:off x="4572000" y="4295776"/>
            <a:ext cx="2743200" cy="20383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485" y="4295775"/>
            <a:ext cx="2019300" cy="2038350"/>
          </a:xfrm>
          <a:prstGeom prst="rect">
            <a:avLst/>
          </a:prstGeom>
        </p:spPr>
      </p:pic>
    </p:spTree>
    <p:extLst>
      <p:ext uri="{BB962C8B-B14F-4D97-AF65-F5344CB8AC3E}">
        <p14:creationId xmlns:p14="http://schemas.microsoft.com/office/powerpoint/2010/main" val="36572193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William Jack Hernandez Sport Fish Hatchery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141,000 SF 200’ X 600’-Largest Hatchery of it’s kind in North America</a:t>
            </a:r>
          </a:p>
          <a:p>
            <a:r>
              <a:rPr lang="en-US" dirty="0" smtClean="0"/>
              <a:t>107 Fish rearing Tanks-8.5 miles of pipe, conduit and ducts</a:t>
            </a:r>
          </a:p>
          <a:p>
            <a:r>
              <a:rPr lang="en-US" dirty="0" smtClean="0"/>
              <a:t>Chinook, Coho, Rainbow, Arctic Char, Arctic Graying</a:t>
            </a:r>
          </a:p>
          <a:p>
            <a:r>
              <a:rPr lang="en-US" dirty="0" smtClean="0"/>
              <a:t>6 million fish each year stocked in 200 different locations</a:t>
            </a:r>
          </a:p>
          <a:p>
            <a:r>
              <a:rPr lang="en-US" dirty="0" smtClean="0"/>
              <a:t>Gray Field/Brown Field site of former Elmendorf Powerhouse cooling pond</a:t>
            </a:r>
          </a:p>
          <a:p>
            <a:r>
              <a:rPr lang="en-US" dirty="0" smtClean="0"/>
              <a:t>Finalist America Society of Civil Engineers Outstanding Engineering Achievement</a:t>
            </a:r>
          </a:p>
          <a:p>
            <a:r>
              <a:rPr lang="en-US" dirty="0" smtClean="0"/>
              <a:t>American Council of Engineering Companies-Engineering Excellence Award</a:t>
            </a:r>
          </a:p>
          <a:p>
            <a:r>
              <a:rPr lang="en-US" dirty="0" smtClean="0"/>
              <a:t>Peg and Jules </a:t>
            </a:r>
            <a:r>
              <a:rPr lang="en-US" dirty="0" err="1" smtClean="0"/>
              <a:t>Tileston</a:t>
            </a:r>
            <a:r>
              <a:rPr lang="en-US" dirty="0" smtClean="0"/>
              <a:t> Award for Economic Development and Environmental Stewardship</a:t>
            </a:r>
          </a:p>
          <a:p>
            <a:r>
              <a:rPr lang="en-US" dirty="0" smtClean="0"/>
              <a:t>First project in the world to be awarded the ISI Envision Certified Project</a:t>
            </a:r>
          </a:p>
          <a:p>
            <a:r>
              <a:rPr lang="en-US" dirty="0" smtClean="0"/>
              <a:t>Utilized the Construction Manager/General Contractor method of procurement</a:t>
            </a:r>
          </a:p>
          <a:p>
            <a:endParaRPr lang="en-US" dirty="0"/>
          </a:p>
        </p:txBody>
      </p:sp>
    </p:spTree>
    <p:extLst>
      <p:ext uri="{BB962C8B-B14F-4D97-AF65-F5344CB8AC3E}">
        <p14:creationId xmlns:p14="http://schemas.microsoft.com/office/powerpoint/2010/main" val="1858156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1719</TotalTime>
  <Words>1261</Words>
  <Application>Microsoft Office PowerPoint</Application>
  <PresentationFormat>On-screen Show (4:3)</PresentationFormat>
  <Paragraphs>105</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Dave Kemp, P.E., PMP State of Alaska Scott Davis, Kiewit Building Group Inc.</vt:lpstr>
      <vt:lpstr>Swaziland-1981-1984 Bolivia 1989-1991 </vt:lpstr>
      <vt:lpstr> Problems will arise</vt:lpstr>
      <vt:lpstr>SoCal 1995</vt:lpstr>
      <vt:lpstr>I Enjoyed My Relocations</vt:lpstr>
      <vt:lpstr>CM/GC Delivery of Alaska Ferries</vt:lpstr>
      <vt:lpstr>William Jack Hernandez Sport Fish Hatchery &amp; CM/GC</vt:lpstr>
      <vt:lpstr>First Meeting with Client-ADF&amp;G </vt:lpstr>
      <vt:lpstr>William Jack Hernandez Sport Fish Hatchery</vt:lpstr>
      <vt:lpstr>William Jack Hernandez Sport Fish Hatchery</vt:lpstr>
      <vt:lpstr>Contractor Added Value</vt:lpstr>
      <vt:lpstr>What did CM/GC bring to our Project:  The Owners Point of View</vt:lpstr>
      <vt:lpstr>What did CM/GC bring to our Project:  The Contractors Point of View</vt:lpstr>
      <vt:lpstr> Contaminated Soils</vt:lpstr>
      <vt:lpstr> New Scope with Savings</vt:lpstr>
      <vt:lpstr> Floating Tanks</vt:lpstr>
      <vt:lpstr>Early Incubation</vt:lpstr>
      <vt:lpstr> Bio Filters</vt:lpstr>
      <vt:lpstr>PowerPoint Presentation</vt:lpstr>
      <vt:lpstr>Ox cart and project management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Dave Kemp, P.E., PMP State of Alaska Scott Davis, Kiewit Building Group Inc.</dc:title>
  <dc:creator>Scott Davis</dc:creator>
  <cp:lastModifiedBy>Bob</cp:lastModifiedBy>
  <cp:revision>41</cp:revision>
  <dcterms:created xsi:type="dcterms:W3CDTF">2015-11-09T20:40:18Z</dcterms:created>
  <dcterms:modified xsi:type="dcterms:W3CDTF">2015-11-24T07:21:49Z</dcterms:modified>
</cp:coreProperties>
</file>